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265FE-D684-4146-994C-08B48996DF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DB36FA-96D8-4DCB-8960-074B47EB9B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9F539E-83BD-42A3-AEA5-529D27F71406}"/>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5" name="Footer Placeholder 4">
            <a:extLst>
              <a:ext uri="{FF2B5EF4-FFF2-40B4-BE49-F238E27FC236}">
                <a16:creationId xmlns:a16="http://schemas.microsoft.com/office/drawing/2014/main" id="{040D11D7-981A-4250-A964-ABB9A05269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246576-C9C8-437D-AF05-089249AE33F9}"/>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19417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10514-AB51-4C55-B8F9-2B65327B35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3C1D59-CF11-4DE0-8DB6-EE386377E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755E5F-738A-492B-B678-B79F2E4DE83B}"/>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5" name="Footer Placeholder 4">
            <a:extLst>
              <a:ext uri="{FF2B5EF4-FFF2-40B4-BE49-F238E27FC236}">
                <a16:creationId xmlns:a16="http://schemas.microsoft.com/office/drawing/2014/main" id="{476EBCAD-4F8E-4DB7-A879-6C2FD9C814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D3BCC-A0EA-48C6-8677-0A4ECC49D09F}"/>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3879987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D6FE24-DF86-4837-A5C9-6C043953A8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01F657-C48F-4B39-A989-F25F853518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962860-CB99-4B3B-9055-C6CADC8C3EDA}"/>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5" name="Footer Placeholder 4">
            <a:extLst>
              <a:ext uri="{FF2B5EF4-FFF2-40B4-BE49-F238E27FC236}">
                <a16:creationId xmlns:a16="http://schemas.microsoft.com/office/drawing/2014/main" id="{1DC83C61-6487-4213-B5B2-9E15B463EC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A8B2DA-A34A-41C9-BA0D-39591A704D33}"/>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3743678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B3F82-1A39-4AFA-8C85-69D029F07B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349AF1-7FD1-4C0C-AC78-86E1B10537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C5ABB2-1AE7-4D98-984C-97CC1B7375C9}"/>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5" name="Footer Placeholder 4">
            <a:extLst>
              <a:ext uri="{FF2B5EF4-FFF2-40B4-BE49-F238E27FC236}">
                <a16:creationId xmlns:a16="http://schemas.microsoft.com/office/drawing/2014/main" id="{75947CB4-36E0-4EDF-9CF8-87F99EE749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347F04-BC1A-4E2D-9FD4-6C1ACE5AF48A}"/>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576673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93312-3A4F-4411-BE33-00050B155F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664D07-00C4-4B73-B836-7C68FCB4AA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91D7A3-7E49-4423-90F3-B1FDBE7C9E26}"/>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5" name="Footer Placeholder 4">
            <a:extLst>
              <a:ext uri="{FF2B5EF4-FFF2-40B4-BE49-F238E27FC236}">
                <a16:creationId xmlns:a16="http://schemas.microsoft.com/office/drawing/2014/main" id="{860D4389-7658-4741-89A5-3E13EB9DD8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89C824-2214-4CAB-9BFB-B57F43DA9A0D}"/>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162772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9EDB7-573A-4DA3-B73C-75D3DC678E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7B9845-8805-4EE5-9D01-6CF063C50A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C6CD67-B118-4CBD-8B47-92760C02C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6F151A-3BB9-4A4D-99D1-17EE2F3F57C9}"/>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6" name="Footer Placeholder 5">
            <a:extLst>
              <a:ext uri="{FF2B5EF4-FFF2-40B4-BE49-F238E27FC236}">
                <a16:creationId xmlns:a16="http://schemas.microsoft.com/office/drawing/2014/main" id="{62B1A696-9AF0-4A3B-8F74-D3AFD4F632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80D913-E625-4AD1-913B-14509EFB2EB1}"/>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398472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ECE79-3861-4B86-A51B-D3181F4B11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17D3C2-9C31-41A1-935D-900C4B1164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DD4243-3B3C-44AC-B7D1-EB17A2D815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CE1900-B857-42D6-9230-2545B64BA0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5A2F89-7729-43F4-9E21-9FEA2CBBE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A00A33-DC23-4E7C-BE45-7498475603DD}"/>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8" name="Footer Placeholder 7">
            <a:extLst>
              <a:ext uri="{FF2B5EF4-FFF2-40B4-BE49-F238E27FC236}">
                <a16:creationId xmlns:a16="http://schemas.microsoft.com/office/drawing/2014/main" id="{1F214840-A607-44AB-8793-F9AC9BFEAF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48394F-B1AF-46E3-B581-73D247BB883E}"/>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1894914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8173C-C4FC-497C-9E3E-2067256898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F51355-4DBC-422D-A1E3-08084F165A82}"/>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4" name="Footer Placeholder 3">
            <a:extLst>
              <a:ext uri="{FF2B5EF4-FFF2-40B4-BE49-F238E27FC236}">
                <a16:creationId xmlns:a16="http://schemas.microsoft.com/office/drawing/2014/main" id="{3BCE10EA-475F-4487-B64D-F81BC4852D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6CFDB9-F48B-4A71-9872-62497EA3F3EE}"/>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402848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CF2B10-5221-4673-9E11-2122816E4B86}"/>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3" name="Footer Placeholder 2">
            <a:extLst>
              <a:ext uri="{FF2B5EF4-FFF2-40B4-BE49-F238E27FC236}">
                <a16:creationId xmlns:a16="http://schemas.microsoft.com/office/drawing/2014/main" id="{6D2B1C65-F4FC-43DD-89D5-6A5B6DA9E5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FB1206-CCBA-4719-BEA5-CDF51B80552D}"/>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3422439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E5220-3270-41DE-9E8C-9256EBC704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9503B0-C109-49A5-B159-29FE3DF05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3AC35D-7EA4-4B1F-9CDA-A425AA8FE6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DF1397-C810-434F-8C4E-7AFD13A27942}"/>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6" name="Footer Placeholder 5">
            <a:extLst>
              <a:ext uri="{FF2B5EF4-FFF2-40B4-BE49-F238E27FC236}">
                <a16:creationId xmlns:a16="http://schemas.microsoft.com/office/drawing/2014/main" id="{4E0CFE86-BFF5-4264-8450-3F04B9E876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D1DB1C-7885-4AE5-8322-577CD29E1AFA}"/>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3449946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0E96F-30A3-4A8C-B1BB-71AF24DAE6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10779B-BDAD-4FB5-9336-29AB32E9DA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2D9B7E-6487-4E7C-BBB1-F931F678A9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27AC93-169D-488F-AB34-00931F5F905B}"/>
              </a:ext>
            </a:extLst>
          </p:cNvPr>
          <p:cNvSpPr>
            <a:spLocks noGrp="1"/>
          </p:cNvSpPr>
          <p:nvPr>
            <p:ph type="dt" sz="half" idx="10"/>
          </p:nvPr>
        </p:nvSpPr>
        <p:spPr/>
        <p:txBody>
          <a:bodyPr/>
          <a:lstStyle/>
          <a:p>
            <a:fld id="{E543B606-6340-41DC-9739-A64FABA339CE}" type="datetimeFigureOut">
              <a:rPr lang="en-US" smtClean="0"/>
              <a:t>5/3/2020</a:t>
            </a:fld>
            <a:endParaRPr lang="en-US"/>
          </a:p>
        </p:txBody>
      </p:sp>
      <p:sp>
        <p:nvSpPr>
          <p:cNvPr id="6" name="Footer Placeholder 5">
            <a:extLst>
              <a:ext uri="{FF2B5EF4-FFF2-40B4-BE49-F238E27FC236}">
                <a16:creationId xmlns:a16="http://schemas.microsoft.com/office/drawing/2014/main" id="{DBABBD0E-3A30-4254-AAF1-6A4AA5432D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868FCA-B988-48CA-9494-ECE7E6E15BA6}"/>
              </a:ext>
            </a:extLst>
          </p:cNvPr>
          <p:cNvSpPr>
            <a:spLocks noGrp="1"/>
          </p:cNvSpPr>
          <p:nvPr>
            <p:ph type="sldNum" sz="quarter" idx="12"/>
          </p:nvPr>
        </p:nvSpPr>
        <p:spPr/>
        <p:txBody>
          <a:bodyPr/>
          <a:lstStyle/>
          <a:p>
            <a:fld id="{189E8962-3DD9-406B-9876-7785BB4FC345}" type="slidenum">
              <a:rPr lang="en-US" smtClean="0"/>
              <a:t>‹#›</a:t>
            </a:fld>
            <a:endParaRPr lang="en-US"/>
          </a:p>
        </p:txBody>
      </p:sp>
    </p:spTree>
    <p:extLst>
      <p:ext uri="{BB962C8B-B14F-4D97-AF65-F5344CB8AC3E}">
        <p14:creationId xmlns:p14="http://schemas.microsoft.com/office/powerpoint/2010/main" val="629192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25F7C9-0460-467F-8E0C-7DB304FD49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DA2814-CA53-473A-8032-95E3FBBB25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63F9F0-E78F-439E-99A3-98CC9C8AB5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43B606-6340-41DC-9739-A64FABA339CE}" type="datetimeFigureOut">
              <a:rPr lang="en-US" smtClean="0"/>
              <a:t>5/3/2020</a:t>
            </a:fld>
            <a:endParaRPr lang="en-US"/>
          </a:p>
        </p:txBody>
      </p:sp>
      <p:sp>
        <p:nvSpPr>
          <p:cNvPr id="5" name="Footer Placeholder 4">
            <a:extLst>
              <a:ext uri="{FF2B5EF4-FFF2-40B4-BE49-F238E27FC236}">
                <a16:creationId xmlns:a16="http://schemas.microsoft.com/office/drawing/2014/main" id="{5521A31F-7D61-4FD8-BDF8-7A5A0E218E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E27E65-1424-4B75-ACB5-10C77F7476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E8962-3DD9-406B-9876-7785BB4FC345}" type="slidenum">
              <a:rPr lang="en-US" smtClean="0"/>
              <a:t>‹#›</a:t>
            </a:fld>
            <a:endParaRPr lang="en-US"/>
          </a:p>
        </p:txBody>
      </p:sp>
    </p:spTree>
    <p:extLst>
      <p:ext uri="{BB962C8B-B14F-4D97-AF65-F5344CB8AC3E}">
        <p14:creationId xmlns:p14="http://schemas.microsoft.com/office/powerpoint/2010/main" val="1723635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en/checkbox-check-mark-mark-check-303113/"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D73592-6FDA-46BD-B5D0-798E7D616C50}"/>
              </a:ext>
            </a:extLst>
          </p:cNvPr>
          <p:cNvSpPr txBox="1"/>
          <p:nvPr/>
        </p:nvSpPr>
        <p:spPr>
          <a:xfrm>
            <a:off x="617960" y="2338821"/>
            <a:ext cx="10767527" cy="2554545"/>
          </a:xfrm>
          <a:prstGeom prst="rect">
            <a:avLst/>
          </a:prstGeom>
          <a:noFill/>
        </p:spPr>
        <p:txBody>
          <a:bodyPr wrap="square" rtlCol="0">
            <a:spAutoFit/>
          </a:bodyPr>
          <a:lstStyle/>
          <a:p>
            <a:pPr algn="ctr"/>
            <a:r>
              <a:rPr lang="en-US" sz="8000" dirty="0"/>
              <a:t>October 12-14, 2020</a:t>
            </a:r>
            <a:br>
              <a:rPr lang="en-US" sz="8000" dirty="0"/>
            </a:br>
            <a:r>
              <a:rPr lang="en-US" sz="8000" dirty="0"/>
              <a:t>Full Accreditation Visit</a:t>
            </a:r>
          </a:p>
        </p:txBody>
      </p:sp>
      <p:pic>
        <p:nvPicPr>
          <p:cNvPr id="5" name="Picture 4">
            <a:extLst>
              <a:ext uri="{FF2B5EF4-FFF2-40B4-BE49-F238E27FC236}">
                <a16:creationId xmlns:a16="http://schemas.microsoft.com/office/drawing/2014/main" id="{C976D1EB-01F5-4782-9C9D-1F732E01DFFB}"/>
              </a:ext>
            </a:extLst>
          </p:cNvPr>
          <p:cNvPicPr>
            <a:picLocks noChangeAspect="1"/>
          </p:cNvPicPr>
          <p:nvPr/>
        </p:nvPicPr>
        <p:blipFill>
          <a:blip r:embed="rId2"/>
          <a:stretch>
            <a:fillRect/>
          </a:stretch>
        </p:blipFill>
        <p:spPr>
          <a:xfrm>
            <a:off x="4605337" y="815068"/>
            <a:ext cx="2981325" cy="1047750"/>
          </a:xfrm>
          <a:prstGeom prst="rect">
            <a:avLst/>
          </a:prstGeom>
        </p:spPr>
      </p:pic>
    </p:spTree>
    <p:extLst>
      <p:ext uri="{BB962C8B-B14F-4D97-AF65-F5344CB8AC3E}">
        <p14:creationId xmlns:p14="http://schemas.microsoft.com/office/powerpoint/2010/main" val="2797622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D73592-6FDA-46BD-B5D0-798E7D616C50}"/>
              </a:ext>
            </a:extLst>
          </p:cNvPr>
          <p:cNvSpPr txBox="1"/>
          <p:nvPr/>
        </p:nvSpPr>
        <p:spPr>
          <a:xfrm>
            <a:off x="1001485" y="459174"/>
            <a:ext cx="10767527" cy="1323439"/>
          </a:xfrm>
          <a:prstGeom prst="rect">
            <a:avLst/>
          </a:prstGeom>
          <a:noFill/>
        </p:spPr>
        <p:txBody>
          <a:bodyPr wrap="square" rtlCol="0">
            <a:spAutoFit/>
          </a:bodyPr>
          <a:lstStyle/>
          <a:p>
            <a:pPr algn="ctr"/>
            <a:r>
              <a:rPr lang="en-US" sz="8000" dirty="0"/>
              <a:t>Standard Changes</a:t>
            </a:r>
          </a:p>
        </p:txBody>
      </p:sp>
      <p:sp>
        <p:nvSpPr>
          <p:cNvPr id="6" name="TextBox 5">
            <a:extLst>
              <a:ext uri="{FF2B5EF4-FFF2-40B4-BE49-F238E27FC236}">
                <a16:creationId xmlns:a16="http://schemas.microsoft.com/office/drawing/2014/main" id="{4BB1FB65-A903-41CF-8A0A-35E8E8565E07}"/>
              </a:ext>
            </a:extLst>
          </p:cNvPr>
          <p:cNvSpPr txBox="1"/>
          <p:nvPr/>
        </p:nvSpPr>
        <p:spPr>
          <a:xfrm>
            <a:off x="1090125" y="2164702"/>
            <a:ext cx="10590245" cy="3785652"/>
          </a:xfrm>
          <a:prstGeom prst="rect">
            <a:avLst/>
          </a:prstGeom>
          <a:noFill/>
        </p:spPr>
        <p:txBody>
          <a:bodyPr wrap="square" rtlCol="0">
            <a:spAutoFit/>
          </a:bodyPr>
          <a:lstStyle/>
          <a:p>
            <a:r>
              <a:rPr lang="en-US" sz="4000" dirty="0"/>
              <a:t>1.C.5   The institution engages in an effective system of assessment to evaluate the quality of learning in its programs. The institution recognizes the central role of faculty to establish curricula, assess student learning, and improve instructional programs.</a:t>
            </a:r>
          </a:p>
        </p:txBody>
      </p:sp>
    </p:spTree>
    <p:extLst>
      <p:ext uri="{BB962C8B-B14F-4D97-AF65-F5344CB8AC3E}">
        <p14:creationId xmlns:p14="http://schemas.microsoft.com/office/powerpoint/2010/main" val="581169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D73592-6FDA-46BD-B5D0-798E7D616C50}"/>
              </a:ext>
            </a:extLst>
          </p:cNvPr>
          <p:cNvSpPr txBox="1"/>
          <p:nvPr/>
        </p:nvSpPr>
        <p:spPr>
          <a:xfrm>
            <a:off x="1001485" y="459174"/>
            <a:ext cx="10767527" cy="1323439"/>
          </a:xfrm>
          <a:prstGeom prst="rect">
            <a:avLst/>
          </a:prstGeom>
          <a:noFill/>
        </p:spPr>
        <p:txBody>
          <a:bodyPr wrap="square" rtlCol="0">
            <a:spAutoFit/>
          </a:bodyPr>
          <a:lstStyle/>
          <a:p>
            <a:pPr algn="ctr"/>
            <a:r>
              <a:rPr lang="en-US" sz="8000" dirty="0"/>
              <a:t>Standard Changes</a:t>
            </a:r>
          </a:p>
        </p:txBody>
      </p:sp>
      <p:sp>
        <p:nvSpPr>
          <p:cNvPr id="6" name="TextBox 5">
            <a:extLst>
              <a:ext uri="{FF2B5EF4-FFF2-40B4-BE49-F238E27FC236}">
                <a16:creationId xmlns:a16="http://schemas.microsoft.com/office/drawing/2014/main" id="{4BB1FB65-A903-41CF-8A0A-35E8E8565E07}"/>
              </a:ext>
            </a:extLst>
          </p:cNvPr>
          <p:cNvSpPr txBox="1"/>
          <p:nvPr/>
        </p:nvSpPr>
        <p:spPr>
          <a:xfrm>
            <a:off x="1090125" y="1997621"/>
            <a:ext cx="10590245" cy="4401205"/>
          </a:xfrm>
          <a:prstGeom prst="rect">
            <a:avLst/>
          </a:prstGeom>
          <a:noFill/>
        </p:spPr>
        <p:txBody>
          <a:bodyPr wrap="square" rtlCol="0">
            <a:spAutoFit/>
          </a:bodyPr>
          <a:lstStyle/>
          <a:p>
            <a:r>
              <a:rPr lang="en-US" sz="2800" b="1" dirty="0"/>
              <a:t>1.D.2</a:t>
            </a:r>
            <a:r>
              <a:rPr lang="en-US" sz="2800" dirty="0"/>
              <a:t> Consistent with its mission and in the context of and in comparison, with regional and national peer institutions, the institution establishes and shares widely a set of indicators for student achievement including, but not limited to, persistence, completion, retention, and postgraduation success. Such indicators of student achievement should be disaggregated by race, ethnicity, age, gender, socioeconomic status, first generation college student, and any other institutionally meaningful categories that may help promote student achievement and close barriers to academic excellence and success (equity gaps).</a:t>
            </a:r>
            <a:endParaRPr lang="en-US" sz="5400" dirty="0"/>
          </a:p>
        </p:txBody>
      </p:sp>
    </p:spTree>
    <p:extLst>
      <p:ext uri="{BB962C8B-B14F-4D97-AF65-F5344CB8AC3E}">
        <p14:creationId xmlns:p14="http://schemas.microsoft.com/office/powerpoint/2010/main" val="267010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D73592-6FDA-46BD-B5D0-798E7D616C50}"/>
              </a:ext>
            </a:extLst>
          </p:cNvPr>
          <p:cNvSpPr txBox="1"/>
          <p:nvPr/>
        </p:nvSpPr>
        <p:spPr>
          <a:xfrm>
            <a:off x="712236" y="355507"/>
            <a:ext cx="10767527" cy="1323439"/>
          </a:xfrm>
          <a:prstGeom prst="rect">
            <a:avLst/>
          </a:prstGeom>
          <a:noFill/>
        </p:spPr>
        <p:txBody>
          <a:bodyPr wrap="square" rtlCol="0">
            <a:spAutoFit/>
          </a:bodyPr>
          <a:lstStyle/>
          <a:p>
            <a:pPr algn="ctr"/>
            <a:r>
              <a:rPr lang="en-US" sz="8000" dirty="0"/>
              <a:t>High Impact Practices</a:t>
            </a:r>
          </a:p>
        </p:txBody>
      </p:sp>
      <p:sp>
        <p:nvSpPr>
          <p:cNvPr id="6" name="TextBox 5">
            <a:extLst>
              <a:ext uri="{FF2B5EF4-FFF2-40B4-BE49-F238E27FC236}">
                <a16:creationId xmlns:a16="http://schemas.microsoft.com/office/drawing/2014/main" id="{4BB1FB65-A903-41CF-8A0A-35E8E8565E07}"/>
              </a:ext>
            </a:extLst>
          </p:cNvPr>
          <p:cNvSpPr txBox="1"/>
          <p:nvPr/>
        </p:nvSpPr>
        <p:spPr>
          <a:xfrm>
            <a:off x="2390862" y="4339734"/>
            <a:ext cx="9289508" cy="1015663"/>
          </a:xfrm>
          <a:prstGeom prst="rect">
            <a:avLst/>
          </a:prstGeom>
          <a:noFill/>
        </p:spPr>
        <p:txBody>
          <a:bodyPr wrap="square" rtlCol="0">
            <a:spAutoFit/>
          </a:bodyPr>
          <a:lstStyle/>
          <a:p>
            <a:r>
              <a:rPr lang="en-US" sz="6000" dirty="0"/>
              <a:t>Streamlined Process</a:t>
            </a:r>
            <a:endParaRPr lang="en-US" sz="11500" dirty="0"/>
          </a:p>
        </p:txBody>
      </p:sp>
      <p:pic>
        <p:nvPicPr>
          <p:cNvPr id="7" name="Picture 6" descr="A close up of a logo&#10;&#10;Description automatically generated">
            <a:extLst>
              <a:ext uri="{FF2B5EF4-FFF2-40B4-BE49-F238E27FC236}">
                <a16:creationId xmlns:a16="http://schemas.microsoft.com/office/drawing/2014/main" id="{B58C849A-5DFE-44FE-B7EC-B03C410C9C02}"/>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169693" y="1924576"/>
            <a:ext cx="1150861" cy="1161752"/>
          </a:xfrm>
          <a:prstGeom prst="rect">
            <a:avLst/>
          </a:prstGeom>
        </p:spPr>
      </p:pic>
      <p:sp>
        <p:nvSpPr>
          <p:cNvPr id="8" name="TextBox 7">
            <a:extLst>
              <a:ext uri="{FF2B5EF4-FFF2-40B4-BE49-F238E27FC236}">
                <a16:creationId xmlns:a16="http://schemas.microsoft.com/office/drawing/2014/main" id="{B5EDD6EC-AF37-4D52-B20E-2118E6D6FCD6}"/>
              </a:ext>
            </a:extLst>
          </p:cNvPr>
          <p:cNvSpPr txBox="1"/>
          <p:nvPr/>
        </p:nvSpPr>
        <p:spPr>
          <a:xfrm>
            <a:off x="2390862" y="3192639"/>
            <a:ext cx="9289508" cy="1015663"/>
          </a:xfrm>
          <a:prstGeom prst="rect">
            <a:avLst/>
          </a:prstGeom>
          <a:noFill/>
        </p:spPr>
        <p:txBody>
          <a:bodyPr wrap="square" rtlCol="0">
            <a:spAutoFit/>
          </a:bodyPr>
          <a:lstStyle/>
          <a:p>
            <a:r>
              <a:rPr lang="en-US" sz="6000" dirty="0"/>
              <a:t>Data Democratization</a:t>
            </a:r>
            <a:endParaRPr lang="en-US" sz="11500" dirty="0"/>
          </a:p>
        </p:txBody>
      </p:sp>
      <p:sp>
        <p:nvSpPr>
          <p:cNvPr id="9" name="TextBox 8">
            <a:extLst>
              <a:ext uri="{FF2B5EF4-FFF2-40B4-BE49-F238E27FC236}">
                <a16:creationId xmlns:a16="http://schemas.microsoft.com/office/drawing/2014/main" id="{57290DA7-2817-4F7B-AC86-5C0F3416E21D}"/>
              </a:ext>
            </a:extLst>
          </p:cNvPr>
          <p:cNvSpPr txBox="1"/>
          <p:nvPr/>
        </p:nvSpPr>
        <p:spPr>
          <a:xfrm>
            <a:off x="2320554" y="5486830"/>
            <a:ext cx="9289508" cy="1015663"/>
          </a:xfrm>
          <a:prstGeom prst="rect">
            <a:avLst/>
          </a:prstGeom>
          <a:noFill/>
        </p:spPr>
        <p:txBody>
          <a:bodyPr wrap="square" rtlCol="0">
            <a:spAutoFit/>
          </a:bodyPr>
          <a:lstStyle/>
          <a:p>
            <a:r>
              <a:rPr lang="en-US" sz="6000" dirty="0"/>
              <a:t>Shared Accountability</a:t>
            </a:r>
            <a:endParaRPr lang="en-US" sz="11500" dirty="0"/>
          </a:p>
        </p:txBody>
      </p:sp>
      <p:sp>
        <p:nvSpPr>
          <p:cNvPr id="10" name="TextBox 9">
            <a:extLst>
              <a:ext uri="{FF2B5EF4-FFF2-40B4-BE49-F238E27FC236}">
                <a16:creationId xmlns:a16="http://schemas.microsoft.com/office/drawing/2014/main" id="{EF24F68B-C165-4851-8E9E-2E506A525BF1}"/>
              </a:ext>
            </a:extLst>
          </p:cNvPr>
          <p:cNvSpPr txBox="1"/>
          <p:nvPr/>
        </p:nvSpPr>
        <p:spPr>
          <a:xfrm>
            <a:off x="2543262" y="2150021"/>
            <a:ext cx="9289508" cy="1015663"/>
          </a:xfrm>
          <a:prstGeom prst="rect">
            <a:avLst/>
          </a:prstGeom>
          <a:noFill/>
        </p:spPr>
        <p:txBody>
          <a:bodyPr wrap="square" rtlCol="0">
            <a:spAutoFit/>
          </a:bodyPr>
          <a:lstStyle/>
          <a:p>
            <a:r>
              <a:rPr lang="en-US" sz="6000" dirty="0"/>
              <a:t>Assessment Day</a:t>
            </a:r>
            <a:endParaRPr lang="en-US" sz="11500" dirty="0"/>
          </a:p>
        </p:txBody>
      </p:sp>
    </p:spTree>
    <p:extLst>
      <p:ext uri="{BB962C8B-B14F-4D97-AF65-F5344CB8AC3E}">
        <p14:creationId xmlns:p14="http://schemas.microsoft.com/office/powerpoint/2010/main" val="1584168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D73592-6FDA-46BD-B5D0-798E7D616C50}"/>
              </a:ext>
            </a:extLst>
          </p:cNvPr>
          <p:cNvSpPr txBox="1"/>
          <p:nvPr/>
        </p:nvSpPr>
        <p:spPr>
          <a:xfrm>
            <a:off x="623981" y="224282"/>
            <a:ext cx="10767527" cy="1323439"/>
          </a:xfrm>
          <a:prstGeom prst="rect">
            <a:avLst/>
          </a:prstGeom>
          <a:noFill/>
        </p:spPr>
        <p:txBody>
          <a:bodyPr wrap="square" rtlCol="0">
            <a:spAutoFit/>
          </a:bodyPr>
          <a:lstStyle/>
          <a:p>
            <a:pPr algn="ctr"/>
            <a:r>
              <a:rPr lang="en-US" sz="8000" dirty="0"/>
              <a:t>Template Design</a:t>
            </a:r>
          </a:p>
        </p:txBody>
      </p:sp>
      <p:sp>
        <p:nvSpPr>
          <p:cNvPr id="6" name="TextBox 5">
            <a:extLst>
              <a:ext uri="{FF2B5EF4-FFF2-40B4-BE49-F238E27FC236}">
                <a16:creationId xmlns:a16="http://schemas.microsoft.com/office/drawing/2014/main" id="{4BB1FB65-A903-41CF-8A0A-35E8E8565E07}"/>
              </a:ext>
            </a:extLst>
          </p:cNvPr>
          <p:cNvSpPr txBox="1"/>
          <p:nvPr/>
        </p:nvSpPr>
        <p:spPr>
          <a:xfrm>
            <a:off x="1115735" y="1745951"/>
            <a:ext cx="9289508" cy="4524315"/>
          </a:xfrm>
          <a:prstGeom prst="rect">
            <a:avLst/>
          </a:prstGeom>
          <a:noFill/>
        </p:spPr>
        <p:txBody>
          <a:bodyPr wrap="square" rtlCol="0">
            <a:spAutoFit/>
          </a:bodyPr>
          <a:lstStyle/>
          <a:p>
            <a:pPr marL="685800" indent="-685800">
              <a:buFont typeface="Arial" panose="020B0604020202020204" pitchFamily="34" charset="0"/>
              <a:buChar char="•"/>
            </a:pPr>
            <a:r>
              <a:rPr lang="en-US" sz="4000" dirty="0"/>
              <a:t>Tableau Dashboard</a:t>
            </a:r>
            <a:endParaRPr lang="en-US" sz="7200" dirty="0"/>
          </a:p>
          <a:p>
            <a:pPr marL="685800" indent="-685800">
              <a:buFont typeface="Arial" panose="020B0604020202020204" pitchFamily="34" charset="0"/>
              <a:buChar char="•"/>
            </a:pPr>
            <a:r>
              <a:rPr lang="en-US" sz="4000" dirty="0"/>
              <a:t>Program Description</a:t>
            </a:r>
          </a:p>
          <a:p>
            <a:pPr marL="685800" indent="-685800">
              <a:buFont typeface="Arial" panose="020B0604020202020204" pitchFamily="34" charset="0"/>
              <a:buChar char="•"/>
            </a:pPr>
            <a:r>
              <a:rPr lang="en-US" sz="4000" dirty="0"/>
              <a:t>Student Profile</a:t>
            </a:r>
          </a:p>
          <a:p>
            <a:pPr marL="685800" indent="-685800">
              <a:buFont typeface="Arial" panose="020B0604020202020204" pitchFamily="34" charset="0"/>
              <a:buChar char="•"/>
            </a:pPr>
            <a:r>
              <a:rPr lang="en-US" sz="4000" dirty="0"/>
              <a:t>Course Analysis</a:t>
            </a:r>
          </a:p>
          <a:p>
            <a:pPr marL="1143000" lvl="1" indent="-685800">
              <a:buFont typeface="Arial" panose="020B0604020202020204" pitchFamily="34" charset="0"/>
              <a:buChar char="•"/>
            </a:pPr>
            <a:r>
              <a:rPr lang="en-US" sz="3200" i="1" dirty="0"/>
              <a:t>Course Completion</a:t>
            </a:r>
          </a:p>
          <a:p>
            <a:pPr marL="1143000" lvl="1" indent="-685800">
              <a:buFont typeface="Arial" panose="020B0604020202020204" pitchFamily="34" charset="0"/>
              <a:buChar char="•"/>
            </a:pPr>
            <a:r>
              <a:rPr lang="en-US" sz="3200" i="1" dirty="0"/>
              <a:t>Course Grades/DFWI</a:t>
            </a:r>
          </a:p>
          <a:p>
            <a:pPr marL="685800" indent="-685800">
              <a:buFont typeface="Arial" panose="020B0604020202020204" pitchFamily="34" charset="0"/>
              <a:buChar char="•"/>
            </a:pPr>
            <a:r>
              <a:rPr lang="en-US" sz="4000" dirty="0"/>
              <a:t>Program Outcome Assessment</a:t>
            </a:r>
          </a:p>
          <a:p>
            <a:pPr marL="685800" indent="-685800">
              <a:buFont typeface="Arial" panose="020B0604020202020204" pitchFamily="34" charset="0"/>
              <a:buChar char="•"/>
            </a:pPr>
            <a:endParaRPr lang="en-US" sz="2400" dirty="0"/>
          </a:p>
        </p:txBody>
      </p:sp>
      <p:pic>
        <p:nvPicPr>
          <p:cNvPr id="2" name="Picture 1">
            <a:extLst>
              <a:ext uri="{FF2B5EF4-FFF2-40B4-BE49-F238E27FC236}">
                <a16:creationId xmlns:a16="http://schemas.microsoft.com/office/drawing/2014/main" id="{DE8C4F84-3422-4DBB-906B-2A40EEE2FCE5}"/>
              </a:ext>
            </a:extLst>
          </p:cNvPr>
          <p:cNvPicPr>
            <a:picLocks noChangeAspect="1"/>
          </p:cNvPicPr>
          <p:nvPr/>
        </p:nvPicPr>
        <p:blipFill>
          <a:blip r:embed="rId2"/>
          <a:stretch>
            <a:fillRect/>
          </a:stretch>
        </p:blipFill>
        <p:spPr>
          <a:xfrm>
            <a:off x="7266265" y="1745951"/>
            <a:ext cx="3810000" cy="2209800"/>
          </a:xfrm>
          <a:prstGeom prst="rect">
            <a:avLst/>
          </a:prstGeom>
        </p:spPr>
      </p:pic>
    </p:spTree>
    <p:extLst>
      <p:ext uri="{BB962C8B-B14F-4D97-AF65-F5344CB8AC3E}">
        <p14:creationId xmlns:p14="http://schemas.microsoft.com/office/powerpoint/2010/main" val="2339201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D73592-6FDA-46BD-B5D0-798E7D616C50}"/>
              </a:ext>
            </a:extLst>
          </p:cNvPr>
          <p:cNvSpPr txBox="1"/>
          <p:nvPr/>
        </p:nvSpPr>
        <p:spPr>
          <a:xfrm>
            <a:off x="623981" y="224282"/>
            <a:ext cx="10767527" cy="1323439"/>
          </a:xfrm>
          <a:prstGeom prst="rect">
            <a:avLst/>
          </a:prstGeom>
          <a:noFill/>
        </p:spPr>
        <p:txBody>
          <a:bodyPr wrap="square" rtlCol="0">
            <a:spAutoFit/>
          </a:bodyPr>
          <a:lstStyle/>
          <a:p>
            <a:pPr algn="ctr"/>
            <a:r>
              <a:rPr lang="en-US" sz="8000" dirty="0"/>
              <a:t>Dates</a:t>
            </a:r>
          </a:p>
        </p:txBody>
      </p:sp>
      <p:sp>
        <p:nvSpPr>
          <p:cNvPr id="6" name="TextBox 5">
            <a:extLst>
              <a:ext uri="{FF2B5EF4-FFF2-40B4-BE49-F238E27FC236}">
                <a16:creationId xmlns:a16="http://schemas.microsoft.com/office/drawing/2014/main" id="{4BB1FB65-A903-41CF-8A0A-35E8E8565E07}"/>
              </a:ext>
            </a:extLst>
          </p:cNvPr>
          <p:cNvSpPr txBox="1"/>
          <p:nvPr/>
        </p:nvSpPr>
        <p:spPr>
          <a:xfrm>
            <a:off x="1098956" y="1968108"/>
            <a:ext cx="10452683" cy="1569660"/>
          </a:xfrm>
          <a:prstGeom prst="rect">
            <a:avLst/>
          </a:prstGeom>
          <a:noFill/>
        </p:spPr>
        <p:txBody>
          <a:bodyPr wrap="square" rtlCol="0">
            <a:spAutoFit/>
          </a:bodyPr>
          <a:lstStyle/>
          <a:p>
            <a:pPr marL="685800" indent="-685800">
              <a:buFont typeface="Arial" panose="020B0604020202020204" pitchFamily="34" charset="0"/>
              <a:buChar char="•"/>
            </a:pPr>
            <a:r>
              <a:rPr lang="en-US" sz="3600" b="1" dirty="0">
                <a:solidFill>
                  <a:srgbClr val="FF0000"/>
                </a:solidFill>
              </a:rPr>
              <a:t>June 1</a:t>
            </a:r>
            <a:r>
              <a:rPr lang="en-US" sz="3600" b="1" dirty="0"/>
              <a:t>-</a:t>
            </a:r>
            <a:r>
              <a:rPr lang="en-US" sz="3600" dirty="0"/>
              <a:t>-Templates due to Academic Affairs</a:t>
            </a:r>
          </a:p>
          <a:p>
            <a:pPr marL="685800" indent="-685800">
              <a:buFont typeface="Arial" panose="020B0604020202020204" pitchFamily="34" charset="0"/>
              <a:buChar char="•"/>
            </a:pPr>
            <a:r>
              <a:rPr lang="en-US" sz="3600" b="1" dirty="0">
                <a:solidFill>
                  <a:srgbClr val="FF0000"/>
                </a:solidFill>
              </a:rPr>
              <a:t>August 1</a:t>
            </a:r>
            <a:r>
              <a:rPr lang="en-US" sz="3600" dirty="0"/>
              <a:t>—Feedback report back to programs</a:t>
            </a:r>
          </a:p>
          <a:p>
            <a:pPr marL="685800" indent="-685800">
              <a:buFont typeface="Arial" panose="020B0604020202020204" pitchFamily="34" charset="0"/>
              <a:buChar char="•"/>
            </a:pPr>
            <a:endParaRPr lang="en-US" sz="2400" dirty="0"/>
          </a:p>
        </p:txBody>
      </p:sp>
      <p:pic>
        <p:nvPicPr>
          <p:cNvPr id="1028" name="Picture 4">
            <a:extLst>
              <a:ext uri="{FF2B5EF4-FFF2-40B4-BE49-F238E27FC236}">
                <a16:creationId xmlns:a16="http://schemas.microsoft.com/office/drawing/2014/main" id="{D47FE79F-E1EC-4E3E-8058-E28DA4487F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2077" y="4918212"/>
            <a:ext cx="3231334" cy="161566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0665766-382A-4193-8D17-392AF6103061}"/>
              </a:ext>
            </a:extLst>
          </p:cNvPr>
          <p:cNvSpPr txBox="1"/>
          <p:nvPr/>
        </p:nvSpPr>
        <p:spPr>
          <a:xfrm>
            <a:off x="771788" y="3958156"/>
            <a:ext cx="10988836" cy="954107"/>
          </a:xfrm>
          <a:prstGeom prst="rect">
            <a:avLst/>
          </a:prstGeom>
          <a:noFill/>
        </p:spPr>
        <p:txBody>
          <a:bodyPr wrap="square" rtlCol="0">
            <a:spAutoFit/>
          </a:bodyPr>
          <a:lstStyle/>
          <a:p>
            <a:pPr algn="ctr"/>
            <a:r>
              <a:rPr lang="en-US" sz="2800" dirty="0"/>
              <a:t>All uploads and downloads are via </a:t>
            </a:r>
            <a:br>
              <a:rPr lang="en-US" sz="2800" dirty="0"/>
            </a:br>
            <a:r>
              <a:rPr lang="en-US" sz="2800" dirty="0"/>
              <a:t>Microsoft Teams site, “Assessment Day”</a:t>
            </a:r>
          </a:p>
        </p:txBody>
      </p:sp>
    </p:spTree>
    <p:extLst>
      <p:ext uri="{BB962C8B-B14F-4D97-AF65-F5344CB8AC3E}">
        <p14:creationId xmlns:p14="http://schemas.microsoft.com/office/powerpoint/2010/main" val="994992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1411FE64D55F4D97F63395525C7733" ma:contentTypeVersion="6" ma:contentTypeDescription="Create a new document." ma:contentTypeScope="" ma:versionID="ab699ab75aa05c6db377cfc062f931ff">
  <xsd:schema xmlns:xsd="http://www.w3.org/2001/XMLSchema" xmlns:xs="http://www.w3.org/2001/XMLSchema" xmlns:p="http://schemas.microsoft.com/office/2006/metadata/properties" xmlns:ns2="0d44fb44-411e-40d3-bce8-7d247c88e478" xmlns:ns3="f04db64c-3309-4a12-a5df-e141e2eedc3f" targetNamespace="http://schemas.microsoft.com/office/2006/metadata/properties" ma:root="true" ma:fieldsID="6504d652f7e284965f5bec09ae1c9cf7" ns2:_="" ns3:_="">
    <xsd:import namespace="0d44fb44-411e-40d3-bce8-7d247c88e478"/>
    <xsd:import namespace="f04db64c-3309-4a12-a5df-e141e2eedc3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44fb44-411e-40d3-bce8-7d247c88e4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04db64c-3309-4a12-a5df-e141e2eedc3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9F5D9F2-08C7-4DCC-B82B-2D3BBEED07E9}"/>
</file>

<file path=customXml/itemProps2.xml><?xml version="1.0" encoding="utf-8"?>
<ds:datastoreItem xmlns:ds="http://schemas.openxmlformats.org/officeDocument/2006/customXml" ds:itemID="{4E3324F0-CF16-4515-8A34-F218AEBBF6F9}">
  <ds:schemaRefs>
    <ds:schemaRef ds:uri="http://schemas.microsoft.com/sharepoint/v3/contenttype/forms"/>
  </ds:schemaRefs>
</ds:datastoreItem>
</file>

<file path=customXml/itemProps3.xml><?xml version="1.0" encoding="utf-8"?>
<ds:datastoreItem xmlns:ds="http://schemas.openxmlformats.org/officeDocument/2006/customXml" ds:itemID="{D49B45E7-F54D-47A4-85EC-DA8D4ED68E08}">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infopath/2007/PartnerControls"/>
    <ds:schemaRef ds:uri="0d44fb44-411e-40d3-bce8-7d247c88e478"/>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24</TotalTime>
  <Words>223</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Beckie Hermansen</dc:creator>
  <cp:lastModifiedBy>Beckie Hermansen</cp:lastModifiedBy>
  <cp:revision>3</cp:revision>
  <dcterms:created xsi:type="dcterms:W3CDTF">2020-05-04T01:58:13Z</dcterms:created>
  <dcterms:modified xsi:type="dcterms:W3CDTF">2020-05-04T02:23:13Z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0x010100071411FE64D55F4D97F63395525C7733</vt:lpwstr>
  </property>
</Properties>
</file>